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media/image11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327" r:id="rId4"/>
    <p:sldId id="272" r:id="rId5"/>
    <p:sldId id="273" r:id="rId6"/>
    <p:sldId id="274" r:id="rId7"/>
    <p:sldId id="276" r:id="rId8"/>
    <p:sldId id="318" r:id="rId9"/>
    <p:sldId id="258" r:id="rId10"/>
    <p:sldId id="263" r:id="rId11"/>
    <p:sldId id="328" r:id="rId12"/>
    <p:sldId id="261" r:id="rId13"/>
    <p:sldId id="260" r:id="rId14"/>
    <p:sldId id="264" r:id="rId15"/>
    <p:sldId id="265" r:id="rId16"/>
    <p:sldId id="266" r:id="rId17"/>
    <p:sldId id="267" r:id="rId18"/>
    <p:sldId id="268" r:id="rId19"/>
    <p:sldId id="270" r:id="rId20"/>
    <p:sldId id="269" r:id="rId21"/>
    <p:sldId id="322" r:id="rId22"/>
    <p:sldId id="271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2"/>
  </p:normalViewPr>
  <p:slideViewPr>
    <p:cSldViewPr snapToGrid="0" snapToObjects="1">
      <p:cViewPr varScale="1">
        <p:scale>
          <a:sx n="64" d="100"/>
          <a:sy n="64" d="100"/>
        </p:scale>
        <p:origin x="1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05C8-60ED-AF4D-A147-014F4BAC0E3D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1C5E-528C-C149-8865-4CA72B6C70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6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To </a:t>
            </a:r>
            <a:r>
              <a:rPr lang="en-GB" b="1" dirty="0"/>
              <a:t>organize and structure the Stakeholder Forum </a:t>
            </a:r>
            <a:r>
              <a:rPr lang="en-GB" dirty="0"/>
              <a:t>aiming for an all-inclusive approach.  Special attention will be given the approach/engagement with researchers and research communities towards designing a global, researcher-centric EOSC</a:t>
            </a:r>
          </a:p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C3D9-D812-074B-8F1A-871005038CD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5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To </a:t>
            </a:r>
            <a:r>
              <a:rPr lang="en-GB" b="1" dirty="0"/>
              <a:t>organize and structure the Stakeholder Forum </a:t>
            </a:r>
            <a:r>
              <a:rPr lang="en-GB" dirty="0"/>
              <a:t>aiming for an all-inclusive approach.  Special attention will be given the approach/engagement with researchers and research communities towards designing a global, researcher-centric EOSC</a:t>
            </a:r>
          </a:p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C3D9-D812-074B-8F1A-871005038CD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58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To </a:t>
            </a:r>
            <a:r>
              <a:rPr lang="en-GB" b="1" dirty="0"/>
              <a:t>organize and structure the Stakeholder Forum </a:t>
            </a:r>
            <a:r>
              <a:rPr lang="en-GB" dirty="0"/>
              <a:t>aiming for an all-inclusive approach.  Special attention will be given the approach/engagement with researchers and research communities towards designing a global, researcher-centric EOSC</a:t>
            </a:r>
          </a:p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defTabSz="966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C3D9-D812-074B-8F1A-871005038CD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61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57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info@eoscsecretariat.e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in/eosc-secretariat-79316117a/" TargetMode="External"/><Relationship Id="rId5" Type="http://schemas.openxmlformats.org/officeDocument/2006/relationships/hyperlink" Target="https://twitter.com/EoscSecretariat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eoscsecretariat.eu/" TargetMode="External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485072"/>
            <a:ext cx="7772400" cy="156255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495" y="5197925"/>
            <a:ext cx="6858000" cy="1030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B0-B60E-FB47-9DEB-D5A0F12E28D1}" type="datetime1">
              <a:rPr lang="it-IT" smtClean="0"/>
              <a:t>23/05/2019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9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9F42-A5EC-6345-BA71-4A7D45B88B50}" type="datetime1">
              <a:rPr lang="it-IT" smtClean="0"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0832-AB1C-E34D-AA8B-C3967D9ADC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03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911-A766-7745-B86E-13B18795938C}" type="datetime1">
              <a:rPr lang="it-IT" smtClean="0"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0832-AB1C-E34D-AA8B-C3967D9ADC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06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F-5187-0D45-AF3E-D3E05E00CCCA}" type="datetime1">
              <a:rPr lang="it-IT" smtClean="0"/>
              <a:t>23/05/2019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0832-AB1C-E34D-AA8B-C3967D9ADC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7682-66BF-5E49-B55D-0D85DA26D997}" type="datetime1">
              <a:rPr lang="it-IT" smtClean="0"/>
              <a:t>23/05/2019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0832-AB1C-E34D-AA8B-C3967D9ADC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73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08B-921C-7340-B0A8-021302D25B68}" type="datetime1">
              <a:rPr lang="it-IT" smtClean="0"/>
              <a:t>23/05/2019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0832-AB1C-E34D-AA8B-C3967D9ADC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51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6071366"/>
            <a:ext cx="824271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172240" y="1428050"/>
            <a:ext cx="64752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72240" y="705165"/>
            <a:ext cx="7421042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373883" y="6317559"/>
            <a:ext cx="50292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18070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838" y="1810003"/>
            <a:ext cx="7418323" cy="29971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AT" spc="-5"/>
              <a:t>Austrian HPC Meeting 2019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5"/>
              <a:t>28/01/19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96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Rettangolo 90">
            <a:extLst>
              <a:ext uri="{FF2B5EF4-FFF2-40B4-BE49-F238E27FC236}">
                <a16:creationId xmlns:a16="http://schemas.microsoft.com/office/drawing/2014/main" id="{842EF27B-FDC3-4353-A184-05D9338BFB5F}"/>
              </a:ext>
            </a:extLst>
          </p:cNvPr>
          <p:cNvSpPr/>
          <p:nvPr userDrawn="1"/>
        </p:nvSpPr>
        <p:spPr>
          <a:xfrm>
            <a:off x="5433895" y="3627572"/>
            <a:ext cx="2876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</a:rPr>
              <a:t>Get in touch with us!</a:t>
            </a:r>
          </a:p>
        </p:txBody>
      </p:sp>
      <p:sp>
        <p:nvSpPr>
          <p:cNvPr id="14" name="CasellaDiTesto 86">
            <a:extLst>
              <a:ext uri="{FF2B5EF4-FFF2-40B4-BE49-F238E27FC236}">
                <a16:creationId xmlns:a16="http://schemas.microsoft.com/office/drawing/2014/main" id="{BA64137E-614B-43E5-B3E0-A51CF68D178A}"/>
              </a:ext>
            </a:extLst>
          </p:cNvPr>
          <p:cNvSpPr txBox="1"/>
          <p:nvPr userDrawn="1"/>
        </p:nvSpPr>
        <p:spPr>
          <a:xfrm>
            <a:off x="5986745" y="4239536"/>
            <a:ext cx="22567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info@eoscsecretariat.eu</a:t>
            </a:r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www.eoscsecretariat.eu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1600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EoscSecretariat</a:t>
            </a:r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 Secretariat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https://static.thenounproject.com/png/23267-200.png">
            <a:extLst>
              <a:ext uri="{FF2B5EF4-FFF2-40B4-BE49-F238E27FC236}">
                <a16:creationId xmlns:a16="http://schemas.microsoft.com/office/drawing/2014/main" id="{9383A472-56F9-4B05-B862-628852F2A3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49" y="5279964"/>
            <a:ext cx="284150" cy="2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atic.thenounproject.com/png/2051022-200.png">
            <a:extLst>
              <a:ext uri="{FF2B5EF4-FFF2-40B4-BE49-F238E27FC236}">
                <a16:creationId xmlns:a16="http://schemas.microsoft.com/office/drawing/2014/main" id="{B8696221-AA74-402B-AC6D-99920AC087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49" y="5708763"/>
            <a:ext cx="284150" cy="2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tatic.thenounproject.com/png/1939503-200.png">
            <a:extLst>
              <a:ext uri="{FF2B5EF4-FFF2-40B4-BE49-F238E27FC236}">
                <a16:creationId xmlns:a16="http://schemas.microsoft.com/office/drawing/2014/main" id="{BDC95504-F8F3-48B2-86A3-1EEC0953E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95" y="4778943"/>
            <a:ext cx="284150" cy="2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tatic.thenounproject.com/png/1456848-200.png">
            <a:extLst>
              <a:ext uri="{FF2B5EF4-FFF2-40B4-BE49-F238E27FC236}">
                <a16:creationId xmlns:a16="http://schemas.microsoft.com/office/drawing/2014/main" id="{E0B8A3AB-1082-4C96-81D7-EA23CCBF59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42" y="4277569"/>
            <a:ext cx="284150" cy="2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90">
            <a:extLst>
              <a:ext uri="{FF2B5EF4-FFF2-40B4-BE49-F238E27FC236}">
                <a16:creationId xmlns:a16="http://schemas.microsoft.com/office/drawing/2014/main" id="{7708FDA9-DA85-4CEC-BAC0-92FB33C77F06}"/>
              </a:ext>
            </a:extLst>
          </p:cNvPr>
          <p:cNvSpPr/>
          <p:nvPr userDrawn="1"/>
        </p:nvSpPr>
        <p:spPr>
          <a:xfrm>
            <a:off x="3190766" y="2461276"/>
            <a:ext cx="2876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you!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E4B12164-80DA-4ECD-B06A-57376C0D3B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915" y="3707254"/>
            <a:ext cx="3695700" cy="2427287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45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Fare clic per modificare lo stile del titolo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20245"/>
            <a:ext cx="1088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1A438D2-340B-4F4A-B1E1-E3C43F4C2309}" type="datetime1">
              <a:rPr lang="en-GB" noProof="0" smtClean="0"/>
              <a:t>23/05/2019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8581" y="6545467"/>
            <a:ext cx="5572664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532" y="6528871"/>
            <a:ext cx="699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4550832-AB1C-E34D-AA8B-C3967D9ADC8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351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71" r:id="rId8"/>
    <p:sldLayoutId id="214748367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2A4A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news/results-call-applications-selection-members-expert-group-members-executive-board-eosc-2018-nov-23_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c.europa.eu/research/openscience/index.cfm?pg=open-science-clou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-launch.eu/declaratio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osc-launch.eu/declarati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C24A4-FE60-FD48-8A3E-5DA8FC5D1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EOSC Secretariat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E88AD8-276A-D542-989A-02742CDF1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27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2C9781-A271-DB43-98F0-6DB627C2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EOSC Executive Board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4550832-AB1C-E34D-AA8B-C3967D9ADC84}" type="slidenum">
              <a:rPr lang="it-IT" smtClean="0"/>
              <a:t>10</a:t>
            </a:fld>
            <a:endParaRPr lang="it-IT"/>
          </a:p>
        </p:txBody>
      </p:sp>
      <p:pic>
        <p:nvPicPr>
          <p:cNvPr id="1027" name="Picture 3" descr="C:\Users\Admin\Desktop\Leonardo\EOSCsecretariat\EOSC Sec Page Image (Exec Boar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56926"/>
            <a:ext cx="9157241" cy="40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62838" y="5955983"/>
            <a:ext cx="599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hlinkClick r:id="rId3"/>
              </a:rPr>
              <a:t>https://ec.europa.eu/info/news/results-call-applications-selection-members-expert-group-members-executive-board-eosc-2018-nov-23_en</a:t>
            </a:r>
            <a:r>
              <a:rPr lang="de-A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50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9F3A-D0FF-C34B-8B2D-43D723A2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EOSC EB WORKING GROUPS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05E1-128E-8443-BEC9-67193B21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7682-66BF-5E49-B55D-0D85DA26D997}" type="datetime1">
              <a:rPr lang="it-IT" smtClean="0"/>
              <a:t>23/05/2019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1A78A-84CC-8E42-A954-D097E17E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F3C5C-AA00-D44D-A277-81F8A1DF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532" y="6489115"/>
            <a:ext cx="699818" cy="365125"/>
          </a:xfrm>
        </p:spPr>
        <p:txBody>
          <a:bodyPr/>
          <a:lstStyle/>
          <a:p>
            <a:fld id="{94550832-AB1C-E34D-AA8B-C3967D9ADC84}" type="slidenum">
              <a:rPr lang="it-IT" smtClean="0"/>
              <a:t>11</a:t>
            </a:fld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D32886-02A0-4677-8445-785E982A1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2"/>
          <a:stretch/>
        </p:blipFill>
        <p:spPr>
          <a:xfrm>
            <a:off x="3472696" y="1325923"/>
            <a:ext cx="3171959" cy="966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882D8-3742-4F39-9587-22DB90B7B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82"/>
          <a:stretch/>
        </p:blipFill>
        <p:spPr>
          <a:xfrm>
            <a:off x="3472697" y="5319485"/>
            <a:ext cx="5141216" cy="966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5187AD-778F-41A0-909E-49BD22EF4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03"/>
          <a:stretch/>
        </p:blipFill>
        <p:spPr>
          <a:xfrm>
            <a:off x="3468858" y="4324021"/>
            <a:ext cx="4512372" cy="966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6515C-2CCA-4746-B65B-C3A8B947FF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42"/>
          <a:stretch/>
        </p:blipFill>
        <p:spPr>
          <a:xfrm>
            <a:off x="3472697" y="2344315"/>
            <a:ext cx="3171961" cy="966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07ED31-5256-4938-801F-DDBD2DCA95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994"/>
          <a:stretch/>
        </p:blipFill>
        <p:spPr>
          <a:xfrm>
            <a:off x="3472696" y="3339779"/>
            <a:ext cx="4946280" cy="9661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9A6E19-F4E2-4B63-ADDC-D0F700B711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2852"/>
          <a:stretch/>
        </p:blipFill>
        <p:spPr>
          <a:xfrm>
            <a:off x="348303" y="2344315"/>
            <a:ext cx="2929131" cy="26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2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6D10D34-13B2-4883-A47E-F1D59882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kern="0" spc="-10" dirty="0"/>
              <a:t>Setting the scene for 2021+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3C92E-485F-AE47-83FF-B5E060593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EOSC Secretariat, effectively delivers 360° support to the EOSC Governance (Executive Board and Governance Board), works openly and inclusively together with communities to co-create an all-encompassing European Open Science Cloud</a:t>
            </a:r>
          </a:p>
          <a:p>
            <a:endParaRPr lang="en-US" dirty="0"/>
          </a:p>
          <a:p>
            <a:r>
              <a:rPr lang="en-US" dirty="0"/>
              <a:t>Interim character (2019/20), enabling and advisory approach</a:t>
            </a:r>
          </a:p>
          <a:p>
            <a:r>
              <a:rPr lang="en-US" dirty="0"/>
              <a:t>Working for and under the supervision of the Executive Board and supporting the Governing Board</a:t>
            </a:r>
          </a:p>
          <a:p>
            <a:r>
              <a:rPr lang="en-US" dirty="0"/>
              <a:t>Supporting a user-centric EOSC implementation, with the Co-creation budget at the command of the EB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F84F0-C4CF-E344-A042-5F918FAF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0832-AB1C-E34D-AA8B-C3967D9ADC84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29" y="3310613"/>
            <a:ext cx="1703538" cy="3171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83336" y="3469206"/>
            <a:ext cx="6132997" cy="0"/>
          </a:xfrm>
          <a:prstGeom prst="line">
            <a:avLst/>
          </a:prstGeom>
          <a:ln w="34925" cap="rnd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6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AT" b="1" spc="-5" dirty="0">
                <a:solidFill>
                  <a:srgbClr val="2A4987"/>
                </a:solidFill>
                <a:cs typeface="Calibri Light"/>
              </a:rPr>
              <a:t>EOSC </a:t>
            </a:r>
            <a:r>
              <a:rPr lang="de-AT" b="1" spc="-5" dirty="0" err="1">
                <a:solidFill>
                  <a:srgbClr val="2A4987"/>
                </a:solidFill>
                <a:cs typeface="Calibri Light"/>
              </a:rPr>
              <a:t>Secretariat</a:t>
            </a:r>
            <a:r>
              <a:rPr lang="de-AT" b="1" spc="-5" dirty="0">
                <a:solidFill>
                  <a:srgbClr val="2A4987"/>
                </a:solidFill>
                <a:cs typeface="Calibri Light"/>
              </a:rPr>
              <a:t>: 11 Project </a:t>
            </a:r>
            <a:r>
              <a:rPr lang="de-AT" b="1" spc="-5" dirty="0" err="1">
                <a:solidFill>
                  <a:srgbClr val="2A4987"/>
                </a:solidFill>
                <a:cs typeface="Calibri Light"/>
              </a:rPr>
              <a:t>partners</a:t>
            </a:r>
            <a:endParaRPr b="1" dirty="0">
              <a:cs typeface="Calibri Ligh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72717" y="1524000"/>
            <a:ext cx="6602729" cy="4371593"/>
            <a:chOff x="1172717" y="1524000"/>
            <a:chExt cx="6602729" cy="4371593"/>
          </a:xfrm>
        </p:grpSpPr>
        <p:sp>
          <p:nvSpPr>
            <p:cNvPr id="3" name="object 3"/>
            <p:cNvSpPr/>
            <p:nvPr/>
          </p:nvSpPr>
          <p:spPr>
            <a:xfrm>
              <a:off x="2690622" y="1898905"/>
              <a:ext cx="3435095" cy="34076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4033358" y="3838754"/>
              <a:ext cx="7480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1F3863"/>
                  </a:solidFill>
                  <a:latin typeface="Calibri"/>
                  <a:cs typeface="Calibri"/>
                </a:rPr>
                <a:t>Consortium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289612" y="2201147"/>
              <a:ext cx="236220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TGB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048890" y="2424091"/>
              <a:ext cx="237490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solidFill>
                    <a:srgbClr val="1F3863"/>
                  </a:solidFill>
                  <a:latin typeface="Calibri"/>
                  <a:cs typeface="Calibri"/>
                </a:rPr>
                <a:t>ARC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531257" y="3022141"/>
              <a:ext cx="307340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C</a:t>
              </a:r>
              <a:r>
                <a:rPr sz="1000" dirty="0">
                  <a:solidFill>
                    <a:srgbClr val="1F3863"/>
                  </a:solidFill>
                  <a:latin typeface="Calibri"/>
                  <a:cs typeface="Calibri"/>
                </a:rPr>
                <a:t>ERN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656100" y="3735664"/>
              <a:ext cx="284480" cy="318135"/>
            </a:xfrm>
            <a:prstGeom prst="rect">
              <a:avLst/>
            </a:prstGeom>
          </p:spPr>
          <p:txBody>
            <a:bodyPr vert="horz" wrap="square" lIns="0" tIns="27940" rIns="0" bIns="0" rtlCol="0">
              <a:spAutoFit/>
            </a:bodyPr>
            <a:lstStyle/>
            <a:p>
              <a:pPr marL="48895" marR="5080" indent="-36830">
                <a:lnSpc>
                  <a:spcPts val="1100"/>
                </a:lnSpc>
                <a:spcBef>
                  <a:spcPts val="220"/>
                </a:spcBef>
              </a:pP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C</a:t>
              </a:r>
              <a:r>
                <a:rPr sz="1000" dirty="0">
                  <a:solidFill>
                    <a:srgbClr val="1F3863"/>
                  </a:solidFill>
                  <a:latin typeface="Calibri"/>
                  <a:cs typeface="Calibri"/>
                </a:rPr>
                <a:t>NR-  </a:t>
              </a: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ISTI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276283" y="4525239"/>
              <a:ext cx="386715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G</a:t>
              </a:r>
              <a:r>
                <a:rPr sz="1000" dirty="0">
                  <a:solidFill>
                    <a:srgbClr val="1F3863"/>
                  </a:solidFill>
                  <a:latin typeface="Calibri"/>
                  <a:cs typeface="Calibri"/>
                </a:rPr>
                <a:t>EANT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693660" y="4953065"/>
              <a:ext cx="220345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C</a:t>
              </a:r>
              <a:r>
                <a:rPr sz="1000" dirty="0">
                  <a:solidFill>
                    <a:srgbClr val="1F3863"/>
                  </a:solidFill>
                  <a:latin typeface="Calibri"/>
                  <a:cs typeface="Calibri"/>
                </a:rPr>
                <a:t>SC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785711" y="4953065"/>
              <a:ext cx="452120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GO</a:t>
              </a:r>
              <a:r>
                <a:rPr sz="1000" spc="-55" dirty="0">
                  <a:solidFill>
                    <a:srgbClr val="1F3863"/>
                  </a:solidFill>
                  <a:latin typeface="Calibri"/>
                  <a:cs typeface="Calibri"/>
                </a:rPr>
                <a:t> </a:t>
              </a: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FAIR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134476" y="4525239"/>
              <a:ext cx="423545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Trust-IT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924618" y="3805419"/>
              <a:ext cx="186055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solidFill>
                    <a:srgbClr val="1F3863"/>
                  </a:solidFill>
                  <a:latin typeface="Calibri"/>
                  <a:cs typeface="Calibri"/>
                </a:rPr>
                <a:t>K</a:t>
              </a: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I</a:t>
              </a:r>
              <a:r>
                <a:rPr sz="1000" dirty="0">
                  <a:solidFill>
                    <a:srgbClr val="1F3863"/>
                  </a:solidFill>
                  <a:latin typeface="Calibri"/>
                  <a:cs typeface="Calibri"/>
                </a:rPr>
                <a:t>T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923189" y="3032174"/>
              <a:ext cx="41402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" dirty="0">
                  <a:solidFill>
                    <a:srgbClr val="1F3863"/>
                  </a:solidFill>
                  <a:latin typeface="Calibri"/>
                  <a:cs typeface="Calibri"/>
                </a:rPr>
                <a:t>TUW</a:t>
              </a:r>
              <a:r>
                <a:rPr sz="900" dirty="0">
                  <a:solidFill>
                    <a:srgbClr val="1F3863"/>
                  </a:solidFill>
                  <a:latin typeface="Calibri"/>
                  <a:cs typeface="Calibri"/>
                </a:rPr>
                <a:t>I</a:t>
              </a:r>
              <a:r>
                <a:rPr sz="900" spc="-5" dirty="0">
                  <a:solidFill>
                    <a:srgbClr val="1F3863"/>
                  </a:solidFill>
                  <a:latin typeface="Calibri"/>
                  <a:cs typeface="Calibri"/>
                </a:rPr>
                <a:t>E</a:t>
              </a:r>
              <a:r>
                <a:rPr sz="900" dirty="0">
                  <a:solidFill>
                    <a:srgbClr val="1F3863"/>
                  </a:solidFill>
                  <a:latin typeface="Calibri"/>
                  <a:cs typeface="Calibri"/>
                </a:rPr>
                <a:t>N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511252" y="2424091"/>
              <a:ext cx="274955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solidFill>
                    <a:srgbClr val="1F3863"/>
                  </a:solidFill>
                  <a:latin typeface="Calibri"/>
                  <a:cs typeface="Calibri"/>
                </a:rPr>
                <a:t>U</a:t>
              </a:r>
              <a:r>
                <a:rPr sz="1000" dirty="0">
                  <a:solidFill>
                    <a:srgbClr val="1F3863"/>
                  </a:solidFill>
                  <a:latin typeface="Calibri"/>
                  <a:cs typeface="Calibri"/>
                </a:rPr>
                <a:t>KRI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931920" y="3201162"/>
              <a:ext cx="957502" cy="8060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7267" y="1524000"/>
              <a:ext cx="2248661" cy="531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428" y="1959101"/>
              <a:ext cx="1198511" cy="5230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82511" y="2610612"/>
              <a:ext cx="867917" cy="760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70497" y="3793235"/>
              <a:ext cx="1504949" cy="6385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69535" y="5397246"/>
              <a:ext cx="2538983" cy="4983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3590" y="4728971"/>
              <a:ext cx="1344929" cy="5783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67405" y="5473446"/>
              <a:ext cx="1398269" cy="4221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0358" y="3998214"/>
              <a:ext cx="1008887" cy="4343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20774" y="5000244"/>
              <a:ext cx="1491995" cy="3619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8779" y="2177034"/>
              <a:ext cx="1443989" cy="3253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72717" y="3057144"/>
              <a:ext cx="1330451" cy="4343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656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7591" y="1366934"/>
            <a:ext cx="6862574" cy="4902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628650" y="744817"/>
            <a:ext cx="78867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AT" b="1" spc="-10" dirty="0">
                <a:solidFill>
                  <a:srgbClr val="2A4987"/>
                </a:solidFill>
                <a:latin typeface="+mj-lt"/>
                <a:cs typeface="Arial" panose="020B0604020202020204" pitchFamily="34" charset="0"/>
              </a:rPr>
              <a:t>Relation </a:t>
            </a:r>
            <a:r>
              <a:rPr lang="de-AT" b="1" spc="-10" dirty="0" err="1">
                <a:solidFill>
                  <a:srgbClr val="2A4987"/>
                </a:solidFill>
                <a:latin typeface="+mj-lt"/>
                <a:cs typeface="Arial" panose="020B0604020202020204" pitchFamily="34" charset="0"/>
              </a:rPr>
              <a:t>with</a:t>
            </a:r>
            <a:r>
              <a:rPr lang="de-AT" b="1" spc="-10" dirty="0">
                <a:solidFill>
                  <a:srgbClr val="2A4987"/>
                </a:solidFill>
                <a:latin typeface="+mj-lt"/>
                <a:cs typeface="Arial" panose="020B0604020202020204" pitchFamily="34" charset="0"/>
              </a:rPr>
              <a:t> EOSC </a:t>
            </a:r>
            <a:r>
              <a:rPr lang="de-AT" b="1" spc="-10" dirty="0" err="1">
                <a:solidFill>
                  <a:srgbClr val="2A4987"/>
                </a:solidFill>
                <a:latin typeface="+mj-lt"/>
                <a:cs typeface="Arial" panose="020B0604020202020204" pitchFamily="34" charset="0"/>
              </a:rPr>
              <a:t>Governance</a:t>
            </a:r>
            <a:endParaRPr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de-DE" b="1" cap="small" dirty="0"/>
              <a:t>Open Science Working Group The Guild </a:t>
            </a:r>
            <a:r>
              <a:rPr lang="de-DE" b="1" cap="small" dirty="0" err="1"/>
              <a:t>of</a:t>
            </a:r>
            <a:r>
              <a:rPr lang="de-DE" b="1" cap="small" dirty="0"/>
              <a:t> European Research Intensive </a:t>
            </a:r>
            <a:r>
              <a:rPr lang="de-DE" b="1" cap="small" dirty="0" err="1"/>
              <a:t>Universities</a:t>
            </a:r>
            <a:r>
              <a:rPr lang="de-DE" b="1" cap="small" dirty="0"/>
              <a:t> – 13 March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17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AT" sz="2800" b="1" spc="-5" dirty="0">
                <a:solidFill>
                  <a:srgbClr val="004263"/>
                </a:solidFill>
                <a:latin typeface="+mj-lt"/>
                <a:cs typeface="Calibri Light"/>
              </a:rPr>
              <a:t>EOSC Secretariat Project </a:t>
            </a:r>
            <a:r>
              <a:rPr lang="de-AT" sz="2800" b="1" spc="-5" dirty="0" err="1">
                <a:solidFill>
                  <a:srgbClr val="004263"/>
                </a:solidFill>
                <a:latin typeface="+mj-lt"/>
                <a:cs typeface="Calibri Light"/>
              </a:rPr>
              <a:t>Architecture</a:t>
            </a:r>
            <a:endParaRPr sz="3200" b="1" dirty="0">
              <a:solidFill>
                <a:srgbClr val="004263"/>
              </a:solidFill>
              <a:latin typeface="+mj-l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8650" y="1528997"/>
            <a:ext cx="7711751" cy="4963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38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EOSC Secretariat: modus operandi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8643BE-FD0C-4F0F-B50D-6A166BAF2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19" y="5551017"/>
            <a:ext cx="7886700" cy="81857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95"/>
              </a:spcBef>
              <a:buNone/>
            </a:pPr>
            <a:r>
              <a:rPr lang="en-GB" kern="0" spc="-5">
                <a:solidFill>
                  <a:srgbClr val="004263"/>
                </a:solidFill>
                <a:cs typeface="Calibri Light"/>
              </a:rPr>
              <a:t>Systematic dialogue via a contact point per addressed stakeholders group (through “Ambassadors” and ongoing online consultations)</a:t>
            </a:r>
            <a:endParaRPr lang="en-GB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 Science Working Group The Guild of European Research Intensive Universities – 13 March 2019</a:t>
            </a:r>
          </a:p>
        </p:txBody>
      </p:sp>
      <p:pic>
        <p:nvPicPr>
          <p:cNvPr id="6" name="Grafik 5" descr="https://lh5.googleusercontent.com/AomJkhR6V2yIB95D8IXHqcUflANbs4A2BttscBQ_odCyOthsFFMYaHdrr9ADzt0X7ZQjmeKm48rhpyDxZH2bHz_TugAzOh9qxxAIQeR8sUvtAmP9Fu5fcxjpMnJm7aiKhirBLrm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45" y="1409700"/>
            <a:ext cx="6553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06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05998-0D7B-4FDE-AD00-02FC36AE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Stakeholder Engagement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0832-AB1C-E34D-AA8B-C3967D9ADC84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FB71BF-6064-F04C-94DA-03719153785E}"/>
              </a:ext>
            </a:extLst>
          </p:cNvPr>
          <p:cNvSpPr>
            <a:spLocks noGrp="1"/>
          </p:cNvSpPr>
          <p:nvPr/>
        </p:nvSpPr>
        <p:spPr>
          <a:xfrm>
            <a:off x="685800" y="50256"/>
            <a:ext cx="7886700" cy="793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2A4A88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BA66C3-5F97-9849-A6AC-94FC5D8B5192}"/>
              </a:ext>
            </a:extLst>
          </p:cNvPr>
          <p:cNvSpPr>
            <a:spLocks noGrp="1"/>
          </p:cNvSpPr>
          <p:nvPr/>
        </p:nvSpPr>
        <p:spPr>
          <a:xfrm>
            <a:off x="1913028" y="6393695"/>
            <a:ext cx="5572664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3BFC54-E946-3542-B264-5D9DB24CEE42}"/>
              </a:ext>
            </a:extLst>
          </p:cNvPr>
          <p:cNvSpPr>
            <a:spLocks noGrp="1"/>
          </p:cNvSpPr>
          <p:nvPr/>
        </p:nvSpPr>
        <p:spPr>
          <a:xfrm>
            <a:off x="7709979" y="6377099"/>
            <a:ext cx="699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550832-AB1C-E34D-AA8B-C3967D9ADC84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914400" y="3246828"/>
            <a:ext cx="6569001" cy="585216"/>
          </a:xfrm>
          <a:prstGeom prst="roundRect">
            <a:avLst/>
          </a:prstGeom>
          <a:solidFill>
            <a:srgbClr val="044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+mj-lt"/>
              </a:rPr>
              <a:t>Policy makers &amp; Funding bodies (incl. EC)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914400" y="3883506"/>
            <a:ext cx="6569001" cy="585216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National &amp; EU e-/digital/infrastructures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914400" y="4520184"/>
            <a:ext cx="6569001" cy="585216"/>
          </a:xfrm>
          <a:prstGeom prst="roundRect">
            <a:avLst/>
          </a:prstGeom>
          <a:solidFill>
            <a:srgbClr val="044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+mj-lt"/>
              </a:rPr>
              <a:t>National &amp; EU funded projects &amp; initiatives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885524" y="2603860"/>
            <a:ext cx="6569001" cy="585216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Research &amp; Academia Organisations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885524" y="1960458"/>
            <a:ext cx="6569001" cy="585216"/>
          </a:xfrm>
          <a:prstGeom prst="roundRect">
            <a:avLst/>
          </a:prstGeom>
          <a:solidFill>
            <a:srgbClr val="044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+mj-lt"/>
              </a:rPr>
              <a:t>Researchers &amp; Research Support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914400" y="5129784"/>
            <a:ext cx="6569001" cy="585216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Industry and third sector</a:t>
            </a:r>
          </a:p>
        </p:txBody>
      </p:sp>
    </p:spTree>
    <p:extLst>
      <p:ext uri="{BB962C8B-B14F-4D97-AF65-F5344CB8AC3E}">
        <p14:creationId xmlns:p14="http://schemas.microsoft.com/office/powerpoint/2010/main" val="252660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9A63D-8D4F-2845-8F1E-8E653829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Engaging </a:t>
            </a:r>
            <a:r>
              <a:rPr lang="en-US" sz="2800" dirty="0"/>
              <a:t>with an active Stakeholders </a:t>
            </a:r>
            <a:r>
              <a:rPr lang="en-US" sz="2800" dirty="0">
                <a:solidFill>
                  <a:srgbClr val="002060"/>
                </a:solidFill>
              </a:rPr>
              <a:t>community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91C239-72DD-EA43-A939-DD626BF4B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Coordinate these efforts and initiatives in order to raise awareness and enhance coordination with and among ….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… researchers (AT - TU-Wien)</a:t>
            </a:r>
            <a:endParaRPr lang="de-AT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… infrastructure initiative in the Member States (CNR)</a:t>
            </a:r>
            <a:endParaRPr lang="de-AT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… EU infrastructure initiatives / ESFRI, </a:t>
            </a:r>
            <a:r>
              <a:rPr lang="en-US" sz="2000" dirty="0" err="1">
                <a:latin typeface="+mn-lt"/>
              </a:rPr>
              <a:t>EInfra</a:t>
            </a:r>
            <a:r>
              <a:rPr lang="en-US" sz="2000" dirty="0">
                <a:latin typeface="+mn-lt"/>
              </a:rPr>
              <a:t>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Thematic Clouds, </a:t>
            </a:r>
            <a:r>
              <a:rPr lang="en-US" sz="2000" dirty="0" err="1">
                <a:latin typeface="+mn-lt"/>
              </a:rPr>
              <a:t>etc</a:t>
            </a:r>
            <a:r>
              <a:rPr lang="en-US" sz="2000" dirty="0">
                <a:latin typeface="+mn-lt"/>
              </a:rPr>
              <a:t>) (KIT)</a:t>
            </a:r>
            <a:endParaRPr lang="de-AT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.. international  infrastructure initiatives (GO-FAIR)</a:t>
            </a:r>
            <a:endParaRPr lang="de-AT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… industry (CERN)</a:t>
            </a:r>
            <a:endParaRPr lang="de-AT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Support Services for the Stakeholder Forum (CNR) </a:t>
            </a:r>
          </a:p>
          <a:p>
            <a:pPr marL="0" indent="0">
              <a:buNone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000" b="1" dirty="0">
                <a:latin typeface="+mn-lt"/>
                <a:sym typeface="Wingdings" panose="05000000000000000000" pitchFamily="2" charset="2"/>
              </a:rPr>
              <a:t>….. and prepare the transition to  new  </a:t>
            </a:r>
            <a:br>
              <a:rPr lang="en-US" sz="2000" b="1" dirty="0">
                <a:latin typeface="+mn-lt"/>
                <a:sym typeface="Wingdings" panose="05000000000000000000" pitchFamily="2" charset="2"/>
              </a:rPr>
            </a:br>
            <a:r>
              <a:rPr lang="en-US" sz="2000" b="1" dirty="0">
                <a:latin typeface="+mn-lt"/>
              </a:rPr>
              <a:t>"Stakeholder-based governance”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2306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3895FD-DFFE-E647-85A9-51B688CE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can the involved Stakeholders help?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4054AC-D9AD-BC43-80F3-50B1C3013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Identifying priority topics</a:t>
            </a:r>
          </a:p>
          <a:p>
            <a:r>
              <a:rPr lang="en-GB"/>
              <a:t>Sharing stakeholder contacts</a:t>
            </a:r>
          </a:p>
          <a:p>
            <a:r>
              <a:rPr lang="en-GB"/>
              <a:t>Putting the players in contact with relevant initiatives  &amp; projects</a:t>
            </a:r>
          </a:p>
          <a:p>
            <a:r>
              <a:rPr lang="en-GB"/>
              <a:t>Promoting participation in all initiatives</a:t>
            </a:r>
          </a:p>
          <a:p>
            <a:r>
              <a:rPr lang="en-GB"/>
              <a:t>Requiring responses to collected suggestions by EOSC Governance Board/Executive Board</a:t>
            </a:r>
          </a:p>
          <a:p>
            <a:r>
              <a:rPr lang="en-GB"/>
              <a:t>Fostering the creation of WGs addressing collected suggestions</a:t>
            </a:r>
          </a:p>
          <a:p>
            <a:r>
              <a:rPr lang="en-GB"/>
              <a:t>Participating in the co-creation processes</a:t>
            </a:r>
          </a:p>
        </p:txBody>
      </p:sp>
    </p:spTree>
    <p:extLst>
      <p:ext uri="{BB962C8B-B14F-4D97-AF65-F5344CB8AC3E}">
        <p14:creationId xmlns:p14="http://schemas.microsoft.com/office/powerpoint/2010/main" val="302620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EOSC?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381500" cy="3038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49342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105400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609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06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9A63D-8D4F-2845-8F1E-8E653829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Co-Creation in EOSC Secretariat…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91C239-72DD-EA43-A939-DD626BF4B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Setup of co-creation activities and other </a:t>
            </a:r>
            <a:br>
              <a:rPr lang="en-GB"/>
            </a:br>
            <a:r>
              <a:rPr lang="en-GB"/>
              <a:t>activities to support EOSC…</a:t>
            </a:r>
          </a:p>
          <a:p>
            <a:r>
              <a:rPr lang="en-GB"/>
              <a:t>Similar to an “Open call” approach, </a:t>
            </a:r>
            <a:br>
              <a:rPr lang="en-GB"/>
            </a:br>
            <a:r>
              <a:rPr lang="en-GB"/>
              <a:t>responsible for running the Co-creation process, under which the Co-creation budget will be utilised for participatory, project delivery, and non-foreseen activities</a:t>
            </a:r>
            <a:endParaRPr lang="en-GB">
              <a:sym typeface="Wingdings" panose="05000000000000000000" pitchFamily="2" charset="2"/>
            </a:endParaRPr>
          </a:p>
          <a:p>
            <a:r>
              <a:rPr lang="en-GB">
                <a:sym typeface="Wingdings" panose="05000000000000000000" pitchFamily="2" charset="2"/>
              </a:rPr>
              <a:t>Prepare the transition to  new  </a:t>
            </a:r>
            <a:r>
              <a:rPr lang="en-GB"/>
              <a:t>"Stakeholder-based governance”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9A63D-8D4F-2845-8F1E-8E653829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through stakeholder driven engagement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91C239-72DD-EA43-A939-DD626BF4B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Why should we get involved?</a:t>
            </a:r>
          </a:p>
          <a:p>
            <a:pPr lvl="1"/>
            <a:r>
              <a:rPr lang="en-US" dirty="0"/>
              <a:t>Defining the EOSC</a:t>
            </a:r>
          </a:p>
          <a:p>
            <a:pPr lvl="2"/>
            <a:r>
              <a:rPr lang="en-US" dirty="0"/>
              <a:t>Vision of research in the next few decades</a:t>
            </a:r>
          </a:p>
          <a:p>
            <a:pPr lvl="2"/>
            <a:r>
              <a:rPr lang="en-US" dirty="0"/>
              <a:t>Real European transversal services, policies, infrastructure, …</a:t>
            </a:r>
          </a:p>
          <a:p>
            <a:pPr lvl="2"/>
            <a:r>
              <a:rPr lang="en-US" dirty="0"/>
              <a:t>What would make our life easier beyond having ubiquitous WLAN access?</a:t>
            </a:r>
          </a:p>
          <a:p>
            <a:r>
              <a:rPr lang="en-US" dirty="0"/>
              <a:t>How to get involved?</a:t>
            </a:r>
          </a:p>
          <a:p>
            <a:pPr lvl="1"/>
            <a:r>
              <a:rPr lang="en-US" dirty="0"/>
              <a:t>How would you like to get involved?</a:t>
            </a:r>
          </a:p>
          <a:p>
            <a:pPr lvl="2"/>
            <a:r>
              <a:rPr lang="en-US" dirty="0"/>
              <a:t>Dedicated events</a:t>
            </a:r>
          </a:p>
          <a:p>
            <a:pPr lvl="2"/>
            <a:r>
              <a:rPr lang="en-US" dirty="0"/>
              <a:t>Domain-specific conferences</a:t>
            </a:r>
          </a:p>
          <a:p>
            <a:pPr lvl="2"/>
            <a:r>
              <a:rPr lang="en-US" dirty="0"/>
              <a:t>Ambassadors: multipliers and aggregators</a:t>
            </a:r>
          </a:p>
          <a:p>
            <a:pPr lvl="2"/>
            <a:r>
              <a:rPr lang="en-US" dirty="0"/>
              <a:t>Active interaction, through on-line platforms</a:t>
            </a:r>
          </a:p>
          <a:p>
            <a:pPr lvl="2"/>
            <a:r>
              <a:rPr lang="en-US" dirty="0"/>
              <a:t>???</a:t>
            </a:r>
          </a:p>
          <a:p>
            <a:pPr lvl="2"/>
            <a:endParaRPr lang="en-US" dirty="0"/>
          </a:p>
          <a:p>
            <a:r>
              <a:rPr lang="en-US" dirty="0"/>
              <a:t>Make sure it will be **OUR** EOSC!!</a:t>
            </a:r>
          </a:p>
          <a:p>
            <a:endParaRPr lang="de-A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795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8CE0B4-C400-4BC2-8CAD-4FFAC8BD7BE9}"/>
              </a:ext>
            </a:extLst>
          </p:cNvPr>
          <p:cNvSpPr txBox="1"/>
          <p:nvPr/>
        </p:nvSpPr>
        <p:spPr>
          <a:xfrm>
            <a:off x="779489" y="3747541"/>
            <a:ext cx="3942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</a:rPr>
              <a:t>Name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Designation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99024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5DF3A-7FF1-4345-86AD-EC112D4A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EOSC?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62427-FEA3-9D4B-9E83-1B8D3DA4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A trusted and open virtual environment for the scientific community with seamless access to services (with highest TRLs) addressing the whole research lifecycle:</a:t>
            </a:r>
          </a:p>
          <a:p>
            <a:pPr lvl="1"/>
            <a:r>
              <a:rPr lang="en-GB" dirty="0"/>
              <a:t>federating core services to federate and connect existing or planned RIs</a:t>
            </a:r>
          </a:p>
          <a:p>
            <a:pPr lvl="1"/>
            <a:r>
              <a:rPr lang="en-GB" dirty="0"/>
              <a:t>services to make data FAIR, store the, ensure their long-term preservation</a:t>
            </a:r>
          </a:p>
          <a:p>
            <a:pPr lvl="1"/>
            <a:r>
              <a:rPr lang="en-GB" dirty="0"/>
              <a:t>services to find, access, combine, analyse and process data</a:t>
            </a:r>
          </a:p>
          <a:p>
            <a:pPr lvl="1"/>
            <a:r>
              <a:rPr lang="en-GB" dirty="0"/>
              <a:t>protected, personalised work environment</a:t>
            </a:r>
          </a:p>
          <a:p>
            <a:r>
              <a:rPr lang="en-GB" dirty="0"/>
              <a:t>FAIR competition, no lock-in by individual service providers</a:t>
            </a:r>
          </a:p>
          <a:p>
            <a:r>
              <a:rPr lang="en-GB" dirty="0"/>
              <a:t>Free at point of use for the researchers</a:t>
            </a:r>
          </a:p>
          <a:p>
            <a:r>
              <a:rPr lang="en-GB" dirty="0"/>
              <a:t>User-oriented and inclusive (across borders and disciplines)</a:t>
            </a:r>
          </a:p>
          <a:p>
            <a:r>
              <a:rPr lang="en-GB" dirty="0"/>
              <a:t>Accessible through a non-exclusive, simple, universal gateway</a:t>
            </a:r>
          </a:p>
          <a:p>
            <a:r>
              <a:rPr lang="en-GB" dirty="0"/>
              <a:t>Governed by a minimal set of Rules of Participation</a:t>
            </a:r>
          </a:p>
          <a:p>
            <a:r>
              <a:rPr lang="en-GB" dirty="0"/>
              <a:t>Steered by a governance based on increasing mutuality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GB" dirty="0"/>
              <a:t>(summary from Ronan Byrne by </a:t>
            </a:r>
            <a:r>
              <a:rPr lang="en-GB" dirty="0" err="1"/>
              <a:t>Cathrin</a:t>
            </a:r>
            <a:r>
              <a:rPr lang="en-GB" dirty="0"/>
              <a:t> </a:t>
            </a:r>
            <a:r>
              <a:rPr lang="en-GB" dirty="0" err="1"/>
              <a:t>Stöver</a:t>
            </a:r>
            <a:r>
              <a:rPr lang="en-GB" dirty="0"/>
              <a:t>, GEANT)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5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>
                <a:solidFill>
                  <a:srgbClr val="004263"/>
                </a:solidFill>
                <a:latin typeface="+mj-lt"/>
              </a:rPr>
              <a:t>The Vision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522726" cy="4351338"/>
          </a:xfrm>
        </p:spPr>
        <p:txBody>
          <a:bodyPr>
            <a:normAutofit fontScale="70000" lnSpcReduction="20000"/>
          </a:bodyPr>
          <a:lstStyle/>
          <a:p>
            <a:pPr marL="50800" indent="0">
              <a:buNone/>
            </a:pPr>
            <a:r>
              <a:rPr lang="en-US" dirty="0">
                <a:solidFill>
                  <a:srgbClr val="004263"/>
                </a:solidFill>
              </a:rPr>
              <a:t>EOSC will provide </a:t>
            </a:r>
            <a:r>
              <a:rPr lang="en-US" b="1" dirty="0">
                <a:solidFill>
                  <a:srgbClr val="004263"/>
                </a:solidFill>
              </a:rPr>
              <a:t>1.7m EU researchers </a:t>
            </a:r>
            <a:r>
              <a:rPr lang="en-US" dirty="0">
                <a:solidFill>
                  <a:srgbClr val="004263"/>
                </a:solidFill>
              </a:rPr>
              <a:t>an environment with free, open services for data storage, management, analysis and re-use across disciplines</a:t>
            </a:r>
            <a:br>
              <a:rPr lang="en-US" dirty="0">
                <a:solidFill>
                  <a:srgbClr val="004263"/>
                </a:solidFill>
              </a:rPr>
            </a:br>
            <a:br>
              <a:rPr lang="en-US" dirty="0">
                <a:solidFill>
                  <a:srgbClr val="004263"/>
                </a:solidFill>
              </a:rPr>
            </a:br>
            <a:r>
              <a:rPr lang="en-US" dirty="0">
                <a:solidFill>
                  <a:srgbClr val="004263"/>
                </a:solidFill>
              </a:rPr>
              <a:t>EOSC will join existing and emerging horizontal and thematic data infrastructures, </a:t>
            </a:r>
            <a:r>
              <a:rPr lang="en-US" b="1" dirty="0">
                <a:solidFill>
                  <a:srgbClr val="004263"/>
                </a:solidFill>
              </a:rPr>
              <a:t>bridging todays fragmentation and ad-hoc solutions</a:t>
            </a:r>
            <a:br>
              <a:rPr lang="en-US" dirty="0">
                <a:solidFill>
                  <a:srgbClr val="004263"/>
                </a:solidFill>
              </a:rPr>
            </a:br>
            <a:br>
              <a:rPr lang="en-US" dirty="0">
                <a:solidFill>
                  <a:srgbClr val="004263"/>
                </a:solidFill>
              </a:rPr>
            </a:br>
            <a:r>
              <a:rPr lang="en-US" b="1" dirty="0">
                <a:solidFill>
                  <a:srgbClr val="004263"/>
                </a:solidFill>
              </a:rPr>
              <a:t>EOSC will add value and leverage </a:t>
            </a:r>
            <a:r>
              <a:rPr lang="en-US" dirty="0">
                <a:solidFill>
                  <a:srgbClr val="004263"/>
                </a:solidFill>
              </a:rPr>
              <a:t>past infrastructure investment (10b per year by MS, two decades EU investment)</a:t>
            </a:r>
            <a:br>
              <a:rPr lang="en-US" dirty="0">
                <a:solidFill>
                  <a:srgbClr val="004263"/>
                </a:solidFill>
              </a:rPr>
            </a:br>
            <a:endParaRPr lang="de-AT" dirty="0">
              <a:solidFill>
                <a:srgbClr val="004263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1DDE3-DCE6-4C03-9EDF-059008206A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</p:txBody>
      </p:sp>
      <p:pic>
        <p:nvPicPr>
          <p:cNvPr id="5" name="Picture 2" descr="D:\rtd\the Big Web 2018 Lyon\EO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700149"/>
            <a:ext cx="4494710" cy="40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4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39B277-C36E-4A4F-B0E6-9AD3E9A8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4263"/>
                </a:solidFill>
              </a:rPr>
              <a:t>EOSC Model: 6 lines of action</a:t>
            </a:r>
            <a:endParaRPr lang="en-GB" dirty="0"/>
          </a:p>
        </p:txBody>
      </p:sp>
      <p:sp>
        <p:nvSpPr>
          <p:cNvPr id="9" name="Textplatzhalter 7"/>
          <p:cNvSpPr>
            <a:spLocks noGrp="1"/>
          </p:cNvSpPr>
          <p:nvPr>
            <p:ph idx="1"/>
          </p:nvPr>
        </p:nvSpPr>
        <p:spPr>
          <a:xfrm>
            <a:off x="628650" y="5811837"/>
            <a:ext cx="7886700" cy="365125"/>
          </a:xfrm>
        </p:spPr>
        <p:txBody>
          <a:bodyPr>
            <a:normAutofit fontScale="40000" lnSpcReduction="20000"/>
          </a:bodyPr>
          <a:lstStyle/>
          <a:p>
            <a:r>
              <a:rPr lang="de-AT" dirty="0"/>
              <a:t>Source: I</a:t>
            </a:r>
            <a:r>
              <a:rPr lang="en-US" dirty="0" err="1"/>
              <a:t>mplementation</a:t>
            </a:r>
            <a:r>
              <a:rPr lang="en-US" dirty="0"/>
              <a:t> Roadmap for the European Science Cloud (Staff Working Document SWD(2018) 83), 14 March 2018: </a:t>
            </a:r>
            <a:r>
              <a:rPr lang="en-US" dirty="0">
                <a:hlinkClick r:id="rId2"/>
              </a:rPr>
              <a:t>http://ec.europa.eu/research/openscience/index.cfm?pg=open-science-cloud</a:t>
            </a:r>
            <a:r>
              <a:rPr lang="en-US" dirty="0"/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3569"/>
            <a:ext cx="830052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85" y="3342085"/>
            <a:ext cx="3296840" cy="17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787311" y="185079"/>
            <a:ext cx="6399610" cy="615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3200" dirty="0">
              <a:solidFill>
                <a:srgbClr val="004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8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32653"/>
          <a:stretch/>
        </p:blipFill>
        <p:spPr>
          <a:xfrm>
            <a:off x="304800" y="3450327"/>
            <a:ext cx="8200663" cy="31028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025604"/>
            <a:ext cx="8276863" cy="16619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November 2018 </a:t>
            </a:r>
            <a:r>
              <a:rPr lang="mr-IN" sz="3600" dirty="0"/>
              <a:t>–</a:t>
            </a:r>
            <a:r>
              <a:rPr lang="en-US" sz="3600" dirty="0"/>
              <a:t> Launch of the EOSC</a:t>
            </a:r>
            <a:br>
              <a:rPr lang="en-US" sz="3600" dirty="0"/>
            </a:br>
            <a:r>
              <a:rPr lang="en-US" sz="3600" dirty="0"/>
              <a:t>The Vienna Declaration on the European Open Science Cloud</a:t>
            </a:r>
            <a:br>
              <a:rPr lang="en-US" sz="3600" dirty="0"/>
            </a:br>
            <a:r>
              <a:rPr lang="en-US" dirty="0">
                <a:hlinkClick r:id="rId3"/>
              </a:rPr>
              <a:t>https://eosc-launch.eu/declaration/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574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 txBox="1">
            <a:spLocks/>
          </p:cNvSpPr>
          <p:nvPr/>
        </p:nvSpPr>
        <p:spPr>
          <a:xfrm>
            <a:off x="609600" y="146952"/>
            <a:ext cx="6399610" cy="615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b="1" dirty="0">
              <a:solidFill>
                <a:srgbClr val="004263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7C7C-4EB9-4B4B-ADE0-C92AC127E946}"/>
              </a:ext>
            </a:extLst>
          </p:cNvPr>
          <p:cNvGrpSpPr/>
          <p:nvPr/>
        </p:nvGrpSpPr>
        <p:grpSpPr>
          <a:xfrm>
            <a:off x="763458" y="1243854"/>
            <a:ext cx="6537958" cy="4647078"/>
            <a:chOff x="457201" y="886385"/>
            <a:chExt cx="7543800" cy="5362015"/>
          </a:xfrm>
        </p:grpSpPr>
        <p:pic>
          <p:nvPicPr>
            <p:cNvPr id="14" name="Grafik 1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/>
            <a:srcRect r="28419"/>
            <a:stretch/>
          </p:blipFill>
          <p:spPr>
            <a:xfrm>
              <a:off x="457201" y="886385"/>
              <a:ext cx="7543800" cy="5362015"/>
            </a:xfrm>
            <a:prstGeom prst="rect">
              <a:avLst/>
            </a:prstGeom>
          </p:spPr>
        </p:pic>
        <p:sp>
          <p:nvSpPr>
            <p:cNvPr id="16" name="Ellipse 2"/>
            <p:cNvSpPr/>
            <p:nvPr/>
          </p:nvSpPr>
          <p:spPr>
            <a:xfrm>
              <a:off x="4800600" y="3906712"/>
              <a:ext cx="2973481" cy="3284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Ellipse 2"/>
            <p:cNvSpPr/>
            <p:nvPr/>
          </p:nvSpPr>
          <p:spPr>
            <a:xfrm>
              <a:off x="990599" y="5583112"/>
              <a:ext cx="3429001" cy="336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8" name="Rechteck 6"/>
          <p:cNvSpPr/>
          <p:nvPr/>
        </p:nvSpPr>
        <p:spPr>
          <a:xfrm>
            <a:off x="631591" y="6008423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4263"/>
                </a:solidFill>
              </a:rPr>
              <a:t>The Vienna EOSC Declaration was conceived by Paolo Budroni, University of Vienna and Stefan Hanslik, Austrian Federal Ministry for Education in close cooperation with  the European Commission. Vienna, 2018</a:t>
            </a:r>
            <a:endParaRPr lang="de-AT" sz="1200" dirty="0">
              <a:solidFill>
                <a:srgbClr val="00426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F8C74-20CB-49DD-A465-4AB49A1E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004263"/>
                </a:solidFill>
              </a:rPr>
              <a:t>The Vienna Declaration on the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71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B87341-712A-48BC-A653-EAF7C02A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004263"/>
                </a:solidFill>
              </a:rPr>
              <a:t>The Vienna Declaration on the EOSC /2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85" y="3342085"/>
            <a:ext cx="3296840" cy="17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609600" y="146952"/>
            <a:ext cx="6399610" cy="615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b="1" dirty="0">
              <a:solidFill>
                <a:srgbClr val="004263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394FB9-B6FF-42DB-8611-076B25C33F0F}"/>
              </a:ext>
            </a:extLst>
          </p:cNvPr>
          <p:cNvGrpSpPr/>
          <p:nvPr/>
        </p:nvGrpSpPr>
        <p:grpSpPr>
          <a:xfrm>
            <a:off x="996503" y="1690689"/>
            <a:ext cx="7168938" cy="4658450"/>
            <a:chOff x="76200" y="685800"/>
            <a:chExt cx="9144000" cy="5941866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85800"/>
              <a:ext cx="9144000" cy="5941866"/>
            </a:xfrm>
            <a:prstGeom prst="rect">
              <a:avLst/>
            </a:prstGeom>
          </p:spPr>
        </p:pic>
        <p:sp>
          <p:nvSpPr>
            <p:cNvPr id="8" name="Ellipse 2"/>
            <p:cNvSpPr/>
            <p:nvPr/>
          </p:nvSpPr>
          <p:spPr>
            <a:xfrm>
              <a:off x="1905000" y="2438400"/>
              <a:ext cx="35814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Ellipse 2"/>
            <p:cNvSpPr/>
            <p:nvPr/>
          </p:nvSpPr>
          <p:spPr>
            <a:xfrm>
              <a:off x="6705601" y="3124200"/>
              <a:ext cx="2133599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Ellipse 2"/>
            <p:cNvSpPr/>
            <p:nvPr/>
          </p:nvSpPr>
          <p:spPr>
            <a:xfrm>
              <a:off x="305992" y="3581400"/>
              <a:ext cx="2838528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Ellipse 2"/>
            <p:cNvSpPr/>
            <p:nvPr/>
          </p:nvSpPr>
          <p:spPr>
            <a:xfrm>
              <a:off x="1905000" y="4953000"/>
              <a:ext cx="3067128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Ellipse 2"/>
            <p:cNvSpPr/>
            <p:nvPr/>
          </p:nvSpPr>
          <p:spPr>
            <a:xfrm>
              <a:off x="5181600" y="4724400"/>
              <a:ext cx="2362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38351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674" y="3814633"/>
            <a:ext cx="5574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0" dirty="0">
                <a:solidFill>
                  <a:srgbClr val="FFFFFF"/>
                </a:solidFill>
                <a:latin typeface="Calibri Light"/>
                <a:cs typeface="Calibri Light"/>
              </a:rPr>
              <a:t>Secretariat </a:t>
            </a:r>
            <a:r>
              <a:rPr sz="4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support</a:t>
            </a:r>
            <a:r>
              <a:rPr sz="40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services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1526" y="659790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E1349C-DC59-4E37-878C-1BA1DB4E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EOSCsecretariat.eu</a:t>
            </a:r>
            <a:r>
              <a:rPr lang="en-GB" dirty="0"/>
              <a:t> - </a:t>
            </a:r>
            <a:r>
              <a:rPr lang="en-GB" sz="4800" dirty="0"/>
              <a:t>Supporting EOSC governance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B944D-B850-488D-8616-2943F0D2E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63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C3C4C19-EACF-4A29-A6D3-E7BB05D778C7}" vid="{CE04A508-95F7-4C90-ACE7-69F729D2190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PPT-EOSC-Secretariat</Template>
  <TotalTime>54</TotalTime>
  <Words>814</Words>
  <Application>Microsoft Office PowerPoint</Application>
  <PresentationFormat>On-screen Show (4:3)</PresentationFormat>
  <Paragraphs>119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di Office</vt:lpstr>
      <vt:lpstr>EOSC Secretariat</vt:lpstr>
      <vt:lpstr>What is the EOSC?</vt:lpstr>
      <vt:lpstr>WHAT is EOSC?</vt:lpstr>
      <vt:lpstr>The Vision</vt:lpstr>
      <vt:lpstr>EOSC Model: 6 lines of action</vt:lpstr>
      <vt:lpstr>November 2018 – Launch of the EOSC The Vienna Declaration on the European Open Science Cloud https://eosc-launch.eu/declaration/</vt:lpstr>
      <vt:lpstr>The Vienna Declaration on the EOSC</vt:lpstr>
      <vt:lpstr>The Vienna Declaration on the EOSC /2</vt:lpstr>
      <vt:lpstr>EOSCsecretariat.eu - Supporting EOSC governance</vt:lpstr>
      <vt:lpstr>EOSC Executive Board</vt:lpstr>
      <vt:lpstr>EOSC EB WORKING GROUPS</vt:lpstr>
      <vt:lpstr>Setting the scene for 2021+ </vt:lpstr>
      <vt:lpstr>EOSC Secretariat: 11 Project partners</vt:lpstr>
      <vt:lpstr>Relation with EOSC Governance</vt:lpstr>
      <vt:lpstr>EOSC Secretariat Project Architecture</vt:lpstr>
      <vt:lpstr>EOSC Secretariat: modus operandi</vt:lpstr>
      <vt:lpstr>Stakeholder Engagement</vt:lpstr>
      <vt:lpstr>Engaging with an active Stakeholders community</vt:lpstr>
      <vt:lpstr>How can the involved Stakeholders help?</vt:lpstr>
      <vt:lpstr>Co-Creation in EOSC Secretariat…</vt:lpstr>
      <vt:lpstr>Participation through stakeholder driven engagement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Secretariat</dc:title>
  <dc:creator>Rob</dc:creator>
  <cp:lastModifiedBy>Rob</cp:lastModifiedBy>
  <cp:revision>5</cp:revision>
  <dcterms:created xsi:type="dcterms:W3CDTF">2019-05-21T13:30:39Z</dcterms:created>
  <dcterms:modified xsi:type="dcterms:W3CDTF">2019-05-23T14:50:50Z</dcterms:modified>
</cp:coreProperties>
</file>